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70" r:id="rId3"/>
    <p:sldId id="257" r:id="rId4"/>
    <p:sldId id="258" r:id="rId5"/>
    <p:sldId id="272" r:id="rId6"/>
    <p:sldId id="273" r:id="rId7"/>
    <p:sldId id="27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986-4E65-80E3-E4F458C5A237}"/>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986-4E65-80E3-E4F458C5A237}"/>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986-4E65-80E3-E4F458C5A237}"/>
            </c:ext>
          </c:extLst>
        </c:ser>
        <c:dLbls>
          <c:showLegendKey val="0"/>
          <c:showVal val="0"/>
          <c:showCatName val="0"/>
          <c:showSerName val="0"/>
          <c:showPercent val="0"/>
          <c:showBubbleSize val="0"/>
        </c:dLbls>
        <c:gapWidth val="219"/>
        <c:overlap val="-27"/>
        <c:axId val="1125247631"/>
        <c:axId val="1125248047"/>
      </c:barChart>
      <c:catAx>
        <c:axId val="11252476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5248047"/>
        <c:crosses val="autoZero"/>
        <c:auto val="1"/>
        <c:lblAlgn val="ctr"/>
        <c:lblOffset val="100"/>
        <c:noMultiLvlLbl val="0"/>
      </c:catAx>
      <c:valAx>
        <c:axId val="11252480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5247631"/>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01-Jul-18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The training will therefore sensitize employees on different areas on management of the company's computer system. This will include, use of passwords being able to manage company data, limitations to authorization of software, using the internet and phishing control. Training on cyber security issues is however not limited to the above areas.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In this slide, the presentation method of training is utilized. </a:t>
            </a: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a:t>
            </a:r>
            <a:r>
              <a:rPr lang="en-US" baseline="0" dirty="0" smtClean="0"/>
              <a:t> should be enlightened on how to select and use passwords. They should select strong passwords and unique ones. They should not be so obvious like their names or birth  days. Such passwords can easily be guessed by malicious colleagues and therefore compromise the data in their systems. A short sentence or a randomly unique word is therefore appropriate.</a:t>
            </a:r>
          </a:p>
          <a:p>
            <a:r>
              <a:rPr lang="en-US" baseline="0" dirty="0" smtClean="0"/>
              <a:t>This particular slide utilizes the use audio and visual techniques as a traditional training method.</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200" dirty="0" smtClean="0">
                <a:latin typeface="Times New Roman" panose="02020603050405020304" pitchFamily="18" charset="0"/>
                <a:cs typeface="Times New Roman" panose="02020603050405020304" pitchFamily="18" charset="0"/>
              </a:rPr>
              <a:t>This slide demonstrates</a:t>
            </a:r>
            <a:r>
              <a:rPr lang="en-US" sz="1200" baseline="0" dirty="0" smtClean="0">
                <a:latin typeface="Times New Roman" panose="02020603050405020304" pitchFamily="18" charset="0"/>
                <a:cs typeface="Times New Roman" panose="02020603050405020304" pitchFamily="18" charset="0"/>
              </a:rPr>
              <a:t> the role playing setting as a method of training. The trainer can assemble the trainees  in a normal office. One trainee  assumes the role of a malicious colleague who logs in into another employee’s computer when he rushes out for a coffee break and leaves behind his unprotected computer. He then accesses information that he is restricted to and possibly lands the other employee in trouble with  boss. The trainer defines the problem, and then volunteer trainees can take up the roles.</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Employees need to be sensitized</a:t>
            </a:r>
            <a:r>
              <a:rPr lang="en-US" baseline="0" dirty="0" smtClean="0"/>
              <a:t> on internet usage. They should be cautious of incoming messages and links from unknown or even suspicious sources. These is because such messages and links could be intended to induce malware into the computer system. They can also be intended to steal information and therefore compromise its safety. </a:t>
            </a:r>
          </a:p>
          <a:p>
            <a:r>
              <a:rPr lang="en-US" baseline="0" dirty="0" smtClean="0"/>
              <a:t>The slide therefore demonstrates a hands on method of training; on the job training.</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Employees</a:t>
            </a:r>
            <a:r>
              <a:rPr lang="en-US" baseline="0" dirty="0" smtClean="0"/>
              <a:t> need to recognize malicious activities in the computer system and report in time so that action is taken immediately. Accessing unauthorized information on the internet could also cause liability and possible legal action to the company and the individual employee.</a:t>
            </a:r>
          </a:p>
          <a:p>
            <a:r>
              <a:rPr lang="en-US" baseline="0" dirty="0" smtClean="0"/>
              <a:t>This slide therefore utilizes the team training method. Apprenticeship can be done for a group of employees where they are trained on all those techniques.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01-Jul-18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01-Jul-18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01-Jul-18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01-Jul-18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01-Jul-18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01-Jul-18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01-Jul-18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01-Jul-18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01-Jul-18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01-Jul-18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CYBER SECURITY TRAINING</a:t>
            </a:r>
            <a:r>
              <a:rPr lang="en-US" dirty="0"/>
              <a:t/>
            </a:r>
            <a:br>
              <a:rPr lang="en-US" dirty="0"/>
            </a:br>
            <a:r>
              <a:rPr lang="en-US" dirty="0"/>
              <a:t> </a:t>
            </a:r>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fontScale="40000" lnSpcReduction="20000"/>
          </a:bodyPr>
          <a:lstStyle/>
          <a:p>
            <a:pPr>
              <a:buFont typeface="Arial" pitchFamily="34" charset="0"/>
              <a:buChar char="•"/>
            </a:pPr>
            <a:r>
              <a:rPr lang="en-US" sz="6700" dirty="0" smtClean="0">
                <a:latin typeface="Times New Roman" panose="02020603050405020304" pitchFamily="18" charset="0"/>
                <a:cs typeface="Times New Roman" panose="02020603050405020304" pitchFamily="18" charset="0"/>
              </a:rPr>
              <a:t>It </a:t>
            </a:r>
            <a:r>
              <a:rPr lang="en-US" sz="6700" dirty="0" smtClean="0">
                <a:latin typeface="Times New Roman" panose="02020603050405020304" pitchFamily="18" charset="0"/>
                <a:cs typeface="Times New Roman" panose="02020603050405020304" pitchFamily="18" charset="0"/>
              </a:rPr>
              <a:t>remains</a:t>
            </a:r>
            <a:r>
              <a:rPr lang="en-US" sz="6700" dirty="0" smtClean="0">
                <a:latin typeface="Times New Roman" panose="02020603050405020304" pitchFamily="18" charset="0"/>
                <a:cs typeface="Times New Roman" panose="02020603050405020304" pitchFamily="18" charset="0"/>
              </a:rPr>
              <a:t> </a:t>
            </a:r>
            <a:r>
              <a:rPr lang="en-US" sz="6700" dirty="0" smtClean="0">
                <a:latin typeface="Times New Roman" panose="02020603050405020304" pitchFamily="18" charset="0"/>
                <a:cs typeface="Times New Roman" panose="02020603050405020304" pitchFamily="18" charset="0"/>
              </a:rPr>
              <a:t>significant</a:t>
            </a:r>
            <a:r>
              <a:rPr lang="en-US" sz="6700" dirty="0" smtClean="0">
                <a:latin typeface="Times New Roman" panose="02020603050405020304" pitchFamily="18" charset="0"/>
                <a:cs typeface="Times New Roman" panose="02020603050405020304" pitchFamily="18" charset="0"/>
              </a:rPr>
              <a:t> </a:t>
            </a:r>
            <a:r>
              <a:rPr lang="en-US" sz="6700" dirty="0" smtClean="0">
                <a:latin typeface="Times New Roman" panose="02020603050405020304" pitchFamily="18" charset="0"/>
                <a:cs typeface="Times New Roman" panose="02020603050405020304" pitchFamily="18" charset="0"/>
              </a:rPr>
              <a:t>to train our employees on the computer security of our organization.</a:t>
            </a:r>
          </a:p>
          <a:p>
            <a:pPr>
              <a:buFont typeface="Arial" pitchFamily="34" charset="0"/>
              <a:buChar char="•"/>
            </a:pPr>
            <a:r>
              <a:rPr lang="en-US" sz="6700" dirty="0" smtClean="0">
                <a:latin typeface="Times New Roman" panose="02020603050405020304" pitchFamily="18" charset="0"/>
                <a:cs typeface="Times New Roman" panose="02020603050405020304" pitchFamily="18" charset="0"/>
              </a:rPr>
              <a:t>They need to understand the vulnerabilities of the computer system and any threats involved.</a:t>
            </a:r>
          </a:p>
          <a:p>
            <a:pPr>
              <a:buFont typeface="Arial" pitchFamily="34" charset="0"/>
              <a:buChar char="•"/>
            </a:pPr>
            <a:r>
              <a:rPr lang="en-US" sz="6700" dirty="0" smtClean="0">
                <a:latin typeface="Times New Roman" panose="02020603050405020304" pitchFamily="18" charset="0"/>
                <a:cs typeface="Times New Roman" panose="02020603050405020304" pitchFamily="18" charset="0"/>
              </a:rPr>
              <a:t>They need to be enlightened on how to prevent occurrence of any cyber crime that may compromise the computer security of this organization</a:t>
            </a:r>
          </a:p>
          <a:p>
            <a:pPr>
              <a:buFont typeface="Arial" pitchFamily="34" charset="0"/>
              <a:buChar char="•"/>
            </a:pPr>
            <a:r>
              <a:rPr lang="en-US" sz="6700" dirty="0" smtClean="0">
                <a:latin typeface="Times New Roman" panose="02020603050405020304" pitchFamily="18" charset="0"/>
                <a:cs typeface="Times New Roman" panose="02020603050405020304" pitchFamily="18" charset="0"/>
              </a:rPr>
              <a:t>They therefore should be aware of how accountable and responsible they are in handling the organizations computer system.</a:t>
            </a: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USE OF PASSWORDS</a:t>
            </a:r>
            <a:endParaRPr lang="en-US" sz="4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8970138"/>
              </p:ext>
            </p:extLst>
          </p:nvPr>
        </p:nvGraphicFramePr>
        <p:xfrm>
          <a:off x="609600" y="1920875"/>
          <a:ext cx="7385050" cy="44037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26" name="Object 2"/>
          <p:cNvGraphicFramePr>
            <a:graphicFrameLocks noChangeAspect="1"/>
          </p:cNvGraphicFramePr>
          <p:nvPr/>
        </p:nvGraphicFramePr>
        <p:xfrm>
          <a:off x="2817813" y="3182938"/>
          <a:ext cx="3508375" cy="490537"/>
        </p:xfrm>
        <a:graphic>
          <a:graphicData uri="http://schemas.openxmlformats.org/presentationml/2006/ole">
            <mc:AlternateContent xmlns:mc="http://schemas.openxmlformats.org/markup-compatibility/2006">
              <mc:Choice xmlns:v="urn:schemas-microsoft-com:vml" Requires="v">
                <p:oleObj spid="_x0000_s1038" name="Packager Shell Object" showAsIcon="1" r:id="rId5" imgW="3508560" imgH="491040" progId="Package">
                  <p:embed/>
                </p:oleObj>
              </mc:Choice>
              <mc:Fallback>
                <p:oleObj name="Packager Shell Object" showAsIcon="1" r:id="rId5" imgW="3508560" imgH="491040" progId="Package">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7813" y="3182938"/>
                        <a:ext cx="3508375"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USE OF PASSWORDS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81200"/>
            <a:ext cx="7290055" cy="4023360"/>
          </a:xfrm>
        </p:spPr>
        <p:txBody>
          <a:bodyPr>
            <a:noAutofit/>
          </a:bodyPr>
          <a:lstStyle/>
          <a:p>
            <a:pPr marL="0" indent="0">
              <a:buFont typeface="Arial" pitchFamily="34" charset="0"/>
              <a:buChar char="•"/>
            </a:pPr>
            <a:r>
              <a:rPr lang="en-US" sz="3200" dirty="0" smtClean="0">
                <a:latin typeface="Times New Roman" panose="02020603050405020304" pitchFamily="18" charset="0"/>
                <a:cs typeface="Times New Roman" panose="02020603050405020304" pitchFamily="18" charset="0"/>
              </a:rPr>
              <a:t>Employees should be cautious and ensure the computer is always protected. </a:t>
            </a:r>
          </a:p>
          <a:p>
            <a:pPr marL="0" indent="0">
              <a:buFont typeface="Arial" pitchFamily="34" charset="0"/>
              <a:buChar char="•"/>
            </a:pPr>
            <a:r>
              <a:rPr lang="en-US" sz="3200" dirty="0" smtClean="0">
                <a:latin typeface="Times New Roman" panose="02020603050405020304" pitchFamily="18" charset="0"/>
                <a:cs typeface="Times New Roman" panose="02020603050405020304" pitchFamily="18" charset="0"/>
              </a:rPr>
              <a:t>This way nobody can access the data in it unless the employee in charge authorizes (Noe 2013).</a:t>
            </a:r>
          </a:p>
          <a:p>
            <a:pPr marL="0" indent="0">
              <a:buFont typeface="Arial" pitchFamily="34" charset="0"/>
              <a:buChar char="•"/>
            </a:pPr>
            <a:r>
              <a:rPr lang="en-US" sz="3200" dirty="0" smtClean="0">
                <a:latin typeface="Times New Roman" panose="02020603050405020304" pitchFamily="18" charset="0"/>
                <a:cs typeface="Times New Roman" panose="02020603050405020304" pitchFamily="18" charset="0"/>
              </a:rPr>
              <a:t>Employees are fond of accessing their colleagues computers and either stealing of altering the information in it.</a:t>
            </a:r>
          </a:p>
          <a:p>
            <a:pPr marL="0" indent="0">
              <a:buNone/>
            </a:pP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latin typeface="Times New Roman" panose="02020603050405020304" pitchFamily="18" charset="0"/>
                <a:cs typeface="Times New Roman" panose="02020603050405020304" pitchFamily="18" charset="0"/>
              </a:rPr>
              <a:t>INTERNET USE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Arial" pitchFamily="34" charset="0"/>
              <a:buChar char="•"/>
            </a:pPr>
            <a:r>
              <a:rPr lang="en-US" sz="3200" dirty="0" smtClean="0">
                <a:latin typeface="Times New Roman" pitchFamily="18" charset="0"/>
                <a:cs typeface="Times New Roman" pitchFamily="18" charset="0"/>
              </a:rPr>
              <a:t>Employees should be trained on internet use.</a:t>
            </a:r>
          </a:p>
          <a:p>
            <a:pPr>
              <a:buFont typeface="Arial" pitchFamily="34" charset="0"/>
              <a:buChar char="•"/>
            </a:pPr>
            <a:r>
              <a:rPr lang="en-US" sz="3200" dirty="0" smtClean="0">
                <a:latin typeface="Times New Roman" pitchFamily="18" charset="0"/>
                <a:cs typeface="Times New Roman" pitchFamily="18" charset="0"/>
              </a:rPr>
              <a:t>A trainer can train the employees on internet use within the course of their work.</a:t>
            </a:r>
            <a:endParaRPr lang="en-US" sz="3200" dirty="0">
              <a:latin typeface="Times New Roman" pitchFamily="18" charset="0"/>
              <a:cs typeface="Times New Roman" pitchFamily="18" charset="0"/>
            </a:endParaRPr>
          </a:p>
        </p:txBody>
      </p:sp>
      <p:pic>
        <p:nvPicPr>
          <p:cNvPr id="25602" name="Picture 2" descr="C:\Users\CATE\Desktop\index.jpg"/>
          <p:cNvPicPr>
            <a:picLocks noChangeAspect="1" noChangeArrowheads="1"/>
          </p:cNvPicPr>
          <p:nvPr/>
        </p:nvPicPr>
        <p:blipFill>
          <a:blip r:embed="rId3"/>
          <a:srcRect/>
          <a:stretch>
            <a:fillRect/>
          </a:stretch>
        </p:blipFill>
        <p:spPr bwMode="auto">
          <a:xfrm>
            <a:off x="3048000" y="4876800"/>
            <a:ext cx="2724150" cy="16764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latin typeface="Times New Roman" panose="02020603050405020304" pitchFamily="18" charset="0"/>
                <a:cs typeface="Times New Roman" panose="02020603050405020304" pitchFamily="18" charset="0"/>
              </a:rPr>
              <a:t>PHISHING RECOGNITION</a:t>
            </a:r>
            <a:endParaRPr lang="en-US" sz="3200" dirty="0"/>
          </a:p>
        </p:txBody>
      </p:sp>
      <p:sp>
        <p:nvSpPr>
          <p:cNvPr id="3" name="Content Placeholder 2"/>
          <p:cNvSpPr>
            <a:spLocks noGrp="1"/>
          </p:cNvSpPr>
          <p:nvPr>
            <p:ph idx="1"/>
          </p:nvPr>
        </p:nvSpPr>
        <p:spPr/>
        <p:txBody>
          <a:bodyPr/>
          <a:lstStyle/>
          <a:p>
            <a:pPr>
              <a:buFont typeface="Arial" pitchFamily="34" charset="0"/>
              <a:buChar char="•"/>
            </a:pPr>
            <a:r>
              <a:rPr lang="en-US" sz="3200" dirty="0" smtClean="0">
                <a:latin typeface="Times New Roman" pitchFamily="18" charset="0"/>
                <a:cs typeface="Times New Roman" pitchFamily="18" charset="0"/>
              </a:rPr>
              <a:t>Employees also need to be sensitized on phishing issues. </a:t>
            </a:r>
          </a:p>
          <a:p>
            <a:pPr>
              <a:buFont typeface="Arial" pitchFamily="34" charset="0"/>
              <a:buChar char="•"/>
            </a:pPr>
            <a:r>
              <a:rPr lang="en-US" sz="3200" dirty="0" smtClean="0">
                <a:latin typeface="Times New Roman" pitchFamily="18" charset="0"/>
                <a:cs typeface="Times New Roman" pitchFamily="18" charset="0"/>
              </a:rPr>
              <a:t>They should be enlightened on techniques to recognize malicious or fraudulent events on the computer system (IT Governance Publishing 2013). </a:t>
            </a:r>
          </a:p>
          <a:p>
            <a:pPr>
              <a:buFont typeface="Arial" pitchFamily="34" charset="0"/>
              <a:buChar char="•"/>
            </a:pPr>
            <a:r>
              <a:rPr lang="en-US" sz="3200" dirty="0" smtClean="0">
                <a:latin typeface="Times New Roman" pitchFamily="18" charset="0"/>
                <a:cs typeface="Times New Roman" pitchFamily="18" charset="0"/>
              </a:rPr>
              <a:t>They should avoid accessing unauthorized information on the internet.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p:txBody>
          <a:bodyPr>
            <a:normAutofit/>
          </a:bodyPr>
          <a:lstStyle/>
          <a:p>
            <a:pPr>
              <a:buFont typeface="Arial" pitchFamily="34" charset="0"/>
              <a:buChar char="•"/>
            </a:pPr>
            <a:r>
              <a:rPr lang="en-US" sz="3200" dirty="0" smtClean="0">
                <a:latin typeface="Times New Roman" pitchFamily="18" charset="0"/>
                <a:cs typeface="Times New Roman" pitchFamily="18" charset="0"/>
              </a:rPr>
              <a:t> IT Governance Publishing. (2013). </a:t>
            </a:r>
            <a:r>
              <a:rPr lang="en-US" sz="3200" i="1" dirty="0" smtClean="0">
                <a:latin typeface="Times New Roman" pitchFamily="18" charset="0"/>
                <a:cs typeface="Times New Roman" pitchFamily="18" charset="0"/>
              </a:rPr>
              <a:t>Cyber Security</a:t>
            </a:r>
            <a:r>
              <a:rPr lang="en-US" sz="3200" dirty="0" smtClean="0">
                <a:latin typeface="Times New Roman" pitchFamily="18" charset="0"/>
                <a:cs typeface="Times New Roman" pitchFamily="18" charset="0"/>
              </a:rPr>
              <a:t>. Ely, </a:t>
            </a:r>
            <a:r>
              <a:rPr lang="en-US" sz="3200" dirty="0" smtClean="0">
                <a:latin typeface="Times New Roman" pitchFamily="18" charset="0"/>
                <a:cs typeface="Times New Roman" pitchFamily="18" charset="0"/>
              </a:rPr>
              <a:t>Cambridge shire, </a:t>
            </a:r>
            <a:r>
              <a:rPr lang="en-US" sz="3200" dirty="0" smtClean="0">
                <a:latin typeface="Times New Roman" pitchFamily="18" charset="0"/>
                <a:cs typeface="Times New Roman" pitchFamily="18" charset="0"/>
              </a:rPr>
              <a:t>United Kingdom: It Governance Publishing.</a:t>
            </a:r>
          </a:p>
          <a:p>
            <a:pPr>
              <a:buFont typeface="Arial" pitchFamily="34" charset="0"/>
              <a:buChar char="•"/>
            </a:pPr>
            <a:r>
              <a:rPr lang="en-US" sz="3200" dirty="0" smtClean="0">
                <a:latin typeface="Times New Roman" pitchFamily="18" charset="0"/>
                <a:cs typeface="Times New Roman" pitchFamily="18" charset="0"/>
              </a:rPr>
              <a:t> Noe, R. A. (2013). </a:t>
            </a:r>
            <a:r>
              <a:rPr lang="en-US" sz="3200" i="1" dirty="0" smtClean="0">
                <a:latin typeface="Times New Roman" pitchFamily="18" charset="0"/>
                <a:cs typeface="Times New Roman" pitchFamily="18" charset="0"/>
              </a:rPr>
              <a:t>Employee training and development</a:t>
            </a:r>
            <a:r>
              <a:rPr lang="en-US" sz="3200" dirty="0" smtClean="0">
                <a:latin typeface="Times New Roman" pitchFamily="18" charset="0"/>
                <a:cs typeface="Times New Roman" pitchFamily="18" charset="0"/>
              </a:rPr>
              <a:t>. Singapore: McGraw-Hill/Irwin.</a:t>
            </a:r>
            <a:endParaRPr lang="en-US"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1147</TotalTime>
  <Words>641</Words>
  <Application>Microsoft Office PowerPoint</Application>
  <PresentationFormat>On-screen Show (4:3)</PresentationFormat>
  <Paragraphs>43</Paragraphs>
  <Slides>7</Slides>
  <Notes>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5" baseType="lpstr">
      <vt:lpstr>Arial</vt:lpstr>
      <vt:lpstr>Calibri</vt:lpstr>
      <vt:lpstr>Times New Roman</vt:lpstr>
      <vt:lpstr>Tw Cen MT</vt:lpstr>
      <vt:lpstr>Tw Cen MT Condensed</vt:lpstr>
      <vt:lpstr>Wingdings 3</vt:lpstr>
      <vt:lpstr>Integral</vt:lpstr>
      <vt:lpstr>Packager Shell Object</vt:lpstr>
      <vt:lpstr>CYBER SECURITY TRAINING  </vt:lpstr>
      <vt:lpstr>INTRODUCTION</vt:lpstr>
      <vt:lpstr>USE OF PASSWORDS</vt:lpstr>
      <vt:lpstr>USE OF PASSWORDS</vt:lpstr>
      <vt:lpstr>INTERNET USE</vt:lpstr>
      <vt:lpstr>PHISHING RECOGNITION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user</cp:lastModifiedBy>
  <cp:revision>166</cp:revision>
  <dcterms:created xsi:type="dcterms:W3CDTF">2017-11-03T16:42:34Z</dcterms:created>
  <dcterms:modified xsi:type="dcterms:W3CDTF">2018-07-02T00:59:40Z</dcterms:modified>
</cp:coreProperties>
</file>